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7"/>
  </p:notesMasterIdLst>
  <p:sldIdLst>
    <p:sldId id="256" r:id="rId2"/>
    <p:sldId id="307" r:id="rId3"/>
    <p:sldId id="277" r:id="rId4"/>
    <p:sldId id="278" r:id="rId5"/>
    <p:sldId id="313" r:id="rId6"/>
    <p:sldId id="309" r:id="rId7"/>
    <p:sldId id="310" r:id="rId8"/>
    <p:sldId id="308" r:id="rId9"/>
    <p:sldId id="314" r:id="rId10"/>
    <p:sldId id="315" r:id="rId11"/>
    <p:sldId id="316" r:id="rId12"/>
    <p:sldId id="318" r:id="rId13"/>
    <p:sldId id="319" r:id="rId14"/>
    <p:sldId id="320" r:id="rId15"/>
    <p:sldId id="321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AC"/>
    <a:srgbClr val="404040"/>
    <a:srgbClr val="F1A42D"/>
    <a:srgbClr val="192A67"/>
    <a:srgbClr val="0082AB"/>
    <a:srgbClr val="2A65AC"/>
    <a:srgbClr val="17375E"/>
    <a:srgbClr val="27AAE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>
      <p:cViewPr varScale="1">
        <p:scale>
          <a:sx n="63" d="100"/>
          <a:sy n="63" d="100"/>
        </p:scale>
        <p:origin x="788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presProps" Target="presProps.xml" Id="rId18" /><Relationship Type="http://schemas.openxmlformats.org/officeDocument/2006/relationships/slide" Target="slides/slide2.xml" Id="rId3" /><Relationship Type="http://schemas.openxmlformats.org/officeDocument/2006/relationships/tableStyles" Target="tableStyles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notesMaster" Target="notesMasters/notesMaster1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theme" Target="theme/theme1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9.xml" Id="rId10" /><Relationship Type="http://schemas.openxmlformats.org/officeDocument/2006/relationships/viewProps" Target="viewProp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customXml" Target="/customXML/item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5C5CC-A478-4A96-95D3-C9B40C149F46}" type="datetimeFigureOut">
              <a:rPr lang="en-NZ" smtClean="0"/>
              <a:t>4/07/2022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E17A8-209B-4026-8CFE-4E87141AD7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39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763" cy="6857572"/>
          </a:xfrm>
          <a:prstGeom prst="rect">
            <a:avLst/>
          </a:prstGeom>
        </p:spPr>
      </p:pic>
      <p:sp>
        <p:nvSpPr>
          <p:cNvPr id="5137" name="Rectangle 1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76000" y="2204864"/>
            <a:ext cx="11040000" cy="1620040"/>
          </a:xfrm>
        </p:spPr>
        <p:txBody>
          <a:bodyPr lIns="91440" tIns="45720" rIns="91440" bIns="4572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Click to edit Master title style</a:t>
            </a:r>
            <a:endParaRPr lang="en-NZ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76000" y="4103537"/>
            <a:ext cx="11040000" cy="90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76000" y="6363182"/>
            <a:ext cx="5087243" cy="36974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[Month] [Year]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1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76000" y="2204864"/>
            <a:ext cx="11040000" cy="1620040"/>
          </a:xfrm>
        </p:spPr>
        <p:txBody>
          <a:bodyPr lIns="91440" tIns="45720" rIns="91440" bIns="4572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Click to edit Master title style</a:t>
            </a:r>
            <a:endParaRPr lang="en-NZ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76000" y="4103537"/>
            <a:ext cx="11040000" cy="90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76000" y="6363182"/>
            <a:ext cx="5087243" cy="369747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[Month] [Year]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201600"/>
            <a:ext cx="1658847" cy="192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79" y="3369600"/>
            <a:ext cx="4629921" cy="35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7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6000" y="1700808"/>
            <a:ext cx="11040000" cy="4788000"/>
          </a:xfrm>
        </p:spPr>
        <p:txBody>
          <a:bodyPr/>
          <a:lstStyle>
            <a:lvl1pPr marL="36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27AAE1"/>
              </a:buClr>
              <a:buSzTx/>
              <a:buFont typeface="Arial" pitchFamily="34" charset="0"/>
              <a:buChar char="•"/>
              <a:tabLst/>
              <a:defRPr sz="2400">
                <a:solidFill>
                  <a:srgbClr val="404040"/>
                </a:solidFill>
              </a:defRPr>
            </a:lvl1pPr>
            <a:lvl2pPr marL="72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27AAE1"/>
              </a:buClr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2pPr>
            <a:lvl3pPr marL="108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3pPr>
            <a:lvl4pPr marL="144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4pPr>
            <a:lvl5pPr marL="180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»"/>
              <a:tabLst/>
              <a:def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5pPr>
          </a:lstStyle>
          <a:p>
            <a:pPr marL="360000" marR="0" lvl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Master text styles</a:t>
            </a:r>
          </a:p>
          <a:p>
            <a:pPr marL="360000" marR="0" lvl="1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360000" marR="0" lvl="2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360000" marR="0" lvl="3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360000" marR="0" lvl="4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148"/>
            <a:ext cx="1104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204419" y="6498146"/>
            <a:ext cx="1411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C2D7D700-4ACF-4409-B5B0-ECEAF0771217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sh-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0" y="1700808"/>
            <a:ext cx="11040000" cy="4788000"/>
          </a:xfrm>
        </p:spPr>
        <p:txBody>
          <a:bodyPr/>
          <a:lstStyle>
            <a:lvl1pPr marL="36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sz="2400">
                <a:solidFill>
                  <a:srgbClr val="404040"/>
                </a:solidFill>
              </a:defRPr>
            </a:lvl1pPr>
            <a:lvl2pPr marL="72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2pPr>
            <a:lvl3pPr marL="108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3pPr>
            <a:lvl4pPr marL="144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4pPr>
            <a:lvl5pPr marL="180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»"/>
              <a:tabLst/>
              <a:def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5pPr>
          </a:lstStyle>
          <a:p>
            <a:pPr marL="360000" marR="0" lvl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20000" marR="0" lvl="1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080000" marR="0" lvl="2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1440000" marR="0" lvl="3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1800000" marR="0" lvl="4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148"/>
            <a:ext cx="1104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622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-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0"/>
          <a:stretch/>
        </p:blipFill>
        <p:spPr>
          <a:xfrm>
            <a:off x="113420" y="3212977"/>
            <a:ext cx="1196516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8400"/>
            <a:ext cx="1104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700808"/>
            <a:ext cx="11040000" cy="3960000"/>
          </a:xfrm>
        </p:spPr>
        <p:txBody>
          <a:bodyPr/>
          <a:lstStyle>
            <a:lvl1pPr marL="36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27AAE1"/>
              </a:buClr>
              <a:buSzTx/>
              <a:buFont typeface="Arial" pitchFamily="34" charset="0"/>
              <a:buChar char="•"/>
              <a:tabLst/>
              <a:defRPr sz="2400">
                <a:solidFill>
                  <a:srgbClr val="404040"/>
                </a:solidFill>
              </a:defRPr>
            </a:lvl1pPr>
            <a:lvl2pPr marL="72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27AAE1"/>
              </a:buClr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2pPr>
            <a:lvl3pPr marL="108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3pPr>
            <a:lvl4pPr marL="144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4pPr>
            <a:lvl5pPr marL="180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»"/>
              <a:tabLst/>
              <a:def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5pPr>
          </a:lstStyle>
          <a:p>
            <a:pPr marL="360000" marR="0" lvl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Master text styles</a:t>
            </a:r>
          </a:p>
          <a:p>
            <a:pPr marL="360000" marR="0" lvl="1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360000" marR="0" lvl="2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360000" marR="0" lvl="3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360000" marR="0" lvl="4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76000" y="2204864"/>
            <a:ext cx="11040000" cy="1620040"/>
          </a:xfrm>
        </p:spPr>
        <p:txBody>
          <a:bodyPr lIns="91440" tIns="45720" rIns="91440" bIns="4572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Click to edit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627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700808"/>
            <a:ext cx="11040000" cy="4788000"/>
          </a:xfrm>
        </p:spPr>
        <p:txBody>
          <a:bodyPr/>
          <a:lstStyle>
            <a:lvl1pPr marL="36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27AAE1"/>
              </a:buClr>
              <a:buSzTx/>
              <a:buFont typeface="Arial" pitchFamily="34" charset="0"/>
              <a:buChar char="•"/>
              <a:tabLst/>
              <a:defRPr sz="2400">
                <a:solidFill>
                  <a:srgbClr val="404040"/>
                </a:solidFill>
              </a:defRPr>
            </a:lvl1pPr>
            <a:lvl2pPr marL="72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27AAE1"/>
              </a:buClr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2pPr>
            <a:lvl3pPr marL="108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3pPr>
            <a:lvl4pPr marL="144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4pPr>
            <a:lvl5pPr marL="180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»"/>
              <a:tabLst/>
              <a:def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5pPr>
          </a:lstStyle>
          <a:p>
            <a:pPr marL="360000" marR="0" lvl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Master text styles</a:t>
            </a:r>
          </a:p>
          <a:p>
            <a:pPr marL="360000" marR="0" lvl="1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360000" marR="0" lvl="2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360000" marR="0" lvl="3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360000" marR="0" lvl="4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7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79" y="3369600"/>
            <a:ext cx="4629921" cy="35052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700808"/>
            <a:ext cx="11040000" cy="4788000"/>
          </a:xfrm>
        </p:spPr>
        <p:txBody>
          <a:bodyPr/>
          <a:lstStyle>
            <a:lvl1pPr marL="36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27AAE1"/>
              </a:buClr>
              <a:buSzTx/>
              <a:buFont typeface="Arial" pitchFamily="34" charset="0"/>
              <a:buChar char="•"/>
              <a:tabLst/>
              <a:defRPr sz="2400">
                <a:solidFill>
                  <a:srgbClr val="404040"/>
                </a:solidFill>
              </a:defRPr>
            </a:lvl1pPr>
            <a:lvl2pPr marL="72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27AAE1"/>
              </a:buClr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2pPr>
            <a:lvl3pPr marL="108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3pPr>
            <a:lvl4pPr marL="144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4pPr>
            <a:lvl5pPr marL="180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»"/>
              <a:tabLst/>
              <a:def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5pPr>
          </a:lstStyle>
          <a:p>
            <a:pPr marL="360000" marR="0" lvl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Master text styles</a:t>
            </a:r>
          </a:p>
          <a:p>
            <a:pPr marL="360000" marR="0" lvl="1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360000" marR="0" lvl="2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360000" marR="0" lvl="3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360000" marR="0" lvl="4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Two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148"/>
            <a:ext cx="1104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700808"/>
            <a:ext cx="5400000" cy="4788000"/>
          </a:xfrm>
        </p:spPr>
        <p:txBody>
          <a:bodyPr/>
          <a:lstStyle>
            <a:lvl1pPr marL="36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sz="2400">
                <a:solidFill>
                  <a:srgbClr val="404040"/>
                </a:solidFill>
              </a:defRPr>
            </a:lvl1pPr>
            <a:lvl2pPr marL="72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2pPr>
            <a:lvl3pPr marL="108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3pPr>
            <a:lvl4pPr marL="144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4pPr>
            <a:lvl5pPr marL="180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»"/>
              <a:tabLst/>
              <a:def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0000" marR="0" lvl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Master text styles</a:t>
            </a:r>
          </a:p>
          <a:p>
            <a:pPr marL="360000" marR="0" lvl="1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360000" marR="0" lvl="2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360000" marR="0" lvl="3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360000" marR="0" lvl="4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955" y="1700808"/>
            <a:ext cx="5400000" cy="4788000"/>
          </a:xfrm>
        </p:spPr>
        <p:txBody>
          <a:bodyPr/>
          <a:lstStyle>
            <a:lvl1pPr marL="36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sz="2400">
                <a:solidFill>
                  <a:srgbClr val="404040"/>
                </a:solidFill>
              </a:defRPr>
            </a:lvl1pPr>
            <a:lvl2pPr marL="72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2pPr>
            <a:lvl3pPr marL="108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3pPr>
            <a:lvl4pPr marL="144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4pPr>
            <a:lvl5pPr marL="180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»"/>
              <a:tabLst/>
              <a:def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0000" marR="0" lvl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Master text styles</a:t>
            </a:r>
          </a:p>
          <a:p>
            <a:pPr marL="360000" marR="0" lvl="1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360000" marR="0" lvl="2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360000" marR="0" lvl="3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360000" marR="0" lvl="4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217374" y="6498146"/>
            <a:ext cx="1411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C2D7D700-4ACF-4409-B5B0-ECEAF0771217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5446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2192000" cy="1260000"/>
          </a:xfrm>
          <a:prstGeom prst="rect">
            <a:avLst/>
          </a:prstGeom>
          <a:solidFill>
            <a:srgbClr val="0083A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76000" y="90000"/>
            <a:ext cx="110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513" y="1700808"/>
            <a:ext cx="11040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60000" marR="0" lvl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Master text styles</a:t>
            </a:r>
          </a:p>
          <a:p>
            <a:pPr marL="360000" marR="0" lvl="1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360000" marR="0" lvl="2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360000" marR="0" lvl="3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360000" marR="0" lvl="4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214932" y="6498146"/>
            <a:ext cx="1411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C2D7D700-4ACF-4409-B5B0-ECEAF0771217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75" r:id="rId3"/>
    <p:sldLayoutId id="2147483678" r:id="rId4"/>
    <p:sldLayoutId id="2147483674" r:id="rId5"/>
    <p:sldLayoutId id="2147483680" r:id="rId6"/>
    <p:sldLayoutId id="2147483683" r:id="rId7"/>
    <p:sldLayoutId id="2147483684" r:id="rId8"/>
    <p:sldLayoutId id="2147483679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54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54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54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54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54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54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54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54F"/>
          </a:solidFill>
          <a:latin typeface="Arial" charset="0"/>
        </a:defRPr>
      </a:lvl9pPr>
    </p:titleStyle>
    <p:bodyStyle>
      <a:lvl1pPr marL="360000" marR="0" indent="-360000" algn="l" defTabSz="360000" rtl="0" eaLnBrk="1" fontAlgn="auto" latinLnBrk="0" hangingPunct="1">
        <a:lnSpc>
          <a:spcPct val="110000"/>
        </a:lnSpc>
        <a:spcBef>
          <a:spcPts val="200"/>
        </a:spcBef>
        <a:spcAft>
          <a:spcPts val="400"/>
        </a:spcAft>
        <a:buClr>
          <a:srgbClr val="3E403A"/>
        </a:buClr>
        <a:buSzTx/>
        <a:buFont typeface="Arial" pitchFamily="34" charset="0"/>
        <a:buChar char="•"/>
        <a:tabLst/>
        <a:defRPr sz="2400" baseline="0">
          <a:solidFill>
            <a:srgbClr val="404040"/>
          </a:solidFill>
          <a:latin typeface="+mn-lt"/>
          <a:ea typeface="+mn-ea"/>
          <a:cs typeface="+mn-cs"/>
        </a:defRPr>
      </a:lvl1pPr>
      <a:lvl2pPr marL="720000" marR="0" indent="-360000" algn="l" defTabSz="360000" rtl="0" eaLnBrk="1" fontAlgn="auto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SzTx/>
        <a:buFont typeface="Arial" pitchFamily="34" charset="0"/>
        <a:buChar char="–"/>
        <a:tabLst/>
        <a:defRPr sz="1800">
          <a:solidFill>
            <a:srgbClr val="404040"/>
          </a:solidFill>
          <a:latin typeface="+mn-lt"/>
        </a:defRPr>
      </a:lvl2pPr>
      <a:lvl3pPr marL="1080000" marR="0" indent="-360000" algn="l" defTabSz="360000" rtl="0" eaLnBrk="1" fontAlgn="auto" latinLnBrk="0" hangingPunct="1">
        <a:lnSpc>
          <a:spcPct val="110000"/>
        </a:lnSpc>
        <a:spcBef>
          <a:spcPts val="0"/>
        </a:spcBef>
        <a:spcAft>
          <a:spcPts val="400"/>
        </a:spcAft>
        <a:buClrTx/>
        <a:buSzTx/>
        <a:buFont typeface="Arial" pitchFamily="34" charset="0"/>
        <a:buChar char="•"/>
        <a:tabLst/>
        <a:defRPr sz="1800">
          <a:solidFill>
            <a:srgbClr val="404040"/>
          </a:solidFill>
          <a:latin typeface="+mn-lt"/>
        </a:defRPr>
      </a:lvl3pPr>
      <a:lvl4pPr marL="1440000" marR="0" indent="-360000" algn="l" defTabSz="360000" rtl="0" eaLnBrk="1" fontAlgn="auto" latinLnBrk="0" hangingPunct="1">
        <a:lnSpc>
          <a:spcPct val="110000"/>
        </a:lnSpc>
        <a:spcBef>
          <a:spcPts val="0"/>
        </a:spcBef>
        <a:spcAft>
          <a:spcPts val="400"/>
        </a:spcAft>
        <a:buClrTx/>
        <a:buSzTx/>
        <a:buFont typeface="Arial" pitchFamily="34" charset="0"/>
        <a:buChar char="–"/>
        <a:tabLst/>
        <a:defRPr sz="2000">
          <a:solidFill>
            <a:srgbClr val="404040"/>
          </a:solidFill>
          <a:latin typeface="+mn-lt"/>
        </a:defRPr>
      </a:lvl4pPr>
      <a:lvl5pPr marL="1800000" marR="0" indent="-360000" algn="l" defTabSz="360000" rtl="0" eaLnBrk="1" fontAlgn="auto" latinLnBrk="0" hangingPunct="1">
        <a:lnSpc>
          <a:spcPct val="110000"/>
        </a:lnSpc>
        <a:spcBef>
          <a:spcPts val="0"/>
        </a:spcBef>
        <a:spcAft>
          <a:spcPts val="400"/>
        </a:spcAft>
        <a:buClrTx/>
        <a:buSzTx/>
        <a:buFont typeface="Arial" pitchFamily="34" charset="0"/>
        <a:buChar char="»"/>
        <a:tabLst/>
        <a:defRPr sz="2000">
          <a:solidFill>
            <a:srgbClr val="404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254F"/>
        </a:buClr>
        <a:buChar char="•"/>
        <a:defRPr sz="2000">
          <a:solidFill>
            <a:srgbClr val="00254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254F"/>
        </a:buClr>
        <a:buChar char="•"/>
        <a:defRPr sz="2000">
          <a:solidFill>
            <a:srgbClr val="00254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254F"/>
        </a:buClr>
        <a:buChar char="•"/>
        <a:defRPr sz="2000">
          <a:solidFill>
            <a:srgbClr val="00254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254F"/>
        </a:buClr>
        <a:buChar char="•"/>
        <a:defRPr sz="2000">
          <a:solidFill>
            <a:srgbClr val="00254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A new Henry George Theorem for NZ’s urban policy needs </a:t>
            </a:r>
            <a:endParaRPr lang="en-NZ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 Parker</a:t>
            </a:r>
          </a:p>
          <a:p>
            <a:r>
              <a:rPr lang="en-US" dirty="0"/>
              <a:t>NZAE Conference 2022</a:t>
            </a:r>
          </a:p>
          <a:p>
            <a:r>
              <a:rPr lang="en-US" dirty="0"/>
              <a:t>NOT TREASURY POLICY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29 June 2022</a:t>
            </a:r>
          </a:p>
          <a:p>
            <a:endParaRPr lang="en-N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FC16-D417-45AF-8B56-518BA3CB7A26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NZ" dirty="0"/>
              <a:t>Adaption of Arnott &amp; Stiglitz 1979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36509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CF9E54-83BC-47F2-A094-1D9FDE277C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NZ" sz="2800" dirty="0"/>
                  <a:t>We can expression for expenditure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𝜕</m:t>
                          </m:r>
                          <m:r>
                            <a:rPr lang="en-N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𝐷𝐿𝑅</m:t>
                          </m:r>
                        </m:num>
                        <m:den>
                          <m:r>
                            <a:rPr lang="en-N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𝜕</m:t>
                          </m:r>
                          <m:r>
                            <a:rPr lang="en-NZ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den>
                      </m:f>
                      <m:r>
                        <a:rPr lang="en-NZ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NZ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𝑒</m:t>
                      </m:r>
                      <m:nary>
                        <m:naryPr>
                          <m:limLoc m:val="subSup"/>
                          <m:ctrlPr>
                            <a:rPr lang="en-NZ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NZ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N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NZ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sup>
                        <m:e>
                          <m:f>
                            <m:fPr>
                              <m:ctrlPr>
                                <a:rPr lang="en-N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N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NZ" sz="2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NZ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NZ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NZ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NZ" sz="2800" dirty="0"/>
              </a:p>
              <a:p>
                <a:pPr lvl="1"/>
                <a:r>
                  <a:rPr lang="en-NZ" sz="2800" dirty="0"/>
                  <a:t>DLR increases with expenditure if the BCR ≥ 1 </a:t>
                </a:r>
              </a:p>
              <a:p>
                <a:endParaRPr lang="en-NZ" sz="2800" dirty="0"/>
              </a:p>
              <a:p>
                <a:endParaRPr lang="en-NZ" sz="2800" dirty="0"/>
              </a:p>
              <a:p>
                <a:pPr lvl="1"/>
                <a:endParaRPr lang="en-NZ" sz="2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CF9E54-83BC-47F2-A094-1D9FDE277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1146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483F55A-23D5-48E7-B6AE-F328A4F7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Deriving a HGT for the open 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A9132-B86D-42A8-8A97-CADB00F1E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7D700-4ACF-4409-B5B0-ECEAF0771217}" type="slidenum">
              <a:rPr lang="en-NZ" smtClean="0"/>
              <a:pPr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0506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CF9E54-83BC-47F2-A094-1D9FDE277C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NZ" dirty="0"/>
                  <a:t>We jointly integrate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en-N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𝐷𝐿𝑅</m:t>
                        </m:r>
                      </m:num>
                      <m:den>
                        <m:r>
                          <a:rPr lang="en-N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en-N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den>
                    </m:f>
                    <m:r>
                      <a:rPr lang="en-NZ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NZ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en-N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𝐷𝐿𝑅</m:t>
                        </m:r>
                      </m:num>
                      <m:den>
                        <m:r>
                          <a:rPr lang="en-N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en-N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NZ" dirty="0"/>
                  <a:t> to recover DLR, holding population, land use, and land rents fixed—</a:t>
                </a:r>
                <a:r>
                  <a:rPr lang="en-NZ" i="1" dirty="0"/>
                  <a:t>out of equilibrium</a:t>
                </a:r>
                <a:r>
                  <a:rPr lang="en-NZ" dirty="0"/>
                  <a:t>—to determine willingness to pay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𝐷𝐿𝑅</m:t>
                      </m:r>
                      <m:r>
                        <a:rPr lang="en-NZ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NZ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𝑒</m:t>
                      </m:r>
                      <m:r>
                        <a:rPr lang="en-NZ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NZ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NZ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NZ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NZ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NZ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NZ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NZ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nary>
                        <m:naryPr>
                          <m:limLoc m:val="subSup"/>
                          <m:ctrlPr>
                            <a:rPr lang="en-NZ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NZ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NZ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NZ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acc>
                        </m:sup>
                        <m:e>
                          <m:f>
                            <m:fPr>
                              <m:ctrlPr>
                                <a:rPr lang="en-NZ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NZ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  <m:r>
                                <a:rPr lang="en-NZ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NZ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NZ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NZ" sz="2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NZ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NZ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  <m:r>
                                <a:rPr lang="en-NZ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NZ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en-NZ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NZ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NZ" sz="28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𝑌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NZ" sz="2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NZ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NZ" sz="280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NZ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e>
                      </m:nary>
                      <m:r>
                        <a:rPr lang="en-NZ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NZ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𝐸</m:t>
                      </m:r>
                    </m:oMath>
                  </m:oMathPara>
                </a14:m>
                <a:endParaRPr lang="en-NZ" sz="2800" dirty="0"/>
              </a:p>
              <a:p>
                <a:endParaRPr lang="en-NZ" sz="2200" dirty="0">
                  <a:solidFill>
                    <a:srgbClr val="0083AC"/>
                  </a:solidFill>
                </a:endParaRPr>
              </a:p>
              <a:p>
                <a:r>
                  <a:rPr lang="en-NZ" sz="2200" dirty="0">
                    <a:solidFill>
                      <a:srgbClr val="0083AC"/>
                    </a:solidFill>
                  </a:rPr>
                  <a:t>In words: The value of </a:t>
                </a:r>
                <a:r>
                  <a:rPr lang="en-NZ" sz="2200" i="1" dirty="0">
                    <a:solidFill>
                      <a:srgbClr val="0083AC"/>
                    </a:solidFill>
                  </a:rPr>
                  <a:t>differential land rents</a:t>
                </a:r>
                <a:r>
                  <a:rPr lang="en-NZ" sz="2200" dirty="0">
                    <a:solidFill>
                      <a:srgbClr val="0083AC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NZ" sz="2200" i="1" dirty="0" smtClean="0">
                        <a:solidFill>
                          <a:srgbClr val="0083AC"/>
                        </a:solidFill>
                        <a:latin typeface="Cambria Math" panose="02040503050406030204" pitchFamily="18" charset="0"/>
                      </a:rPr>
                      <m:t>𝐷𝐿𝑅</m:t>
                    </m:r>
                  </m:oMath>
                </a14:m>
                <a:r>
                  <a:rPr lang="en-NZ" sz="2200" dirty="0">
                    <a:solidFill>
                      <a:srgbClr val="0083AC"/>
                    </a:solidFill>
                  </a:rPr>
                  <a:t>) — the blue triangle — equals the </a:t>
                </a:r>
                <a:r>
                  <a:rPr lang="en-NZ" sz="2200" i="1" dirty="0">
                    <a:solidFill>
                      <a:srgbClr val="0083AC"/>
                    </a:solidFill>
                  </a:rPr>
                  <a:t>value</a:t>
                </a:r>
                <a:r>
                  <a:rPr lang="en-NZ" sz="2200" dirty="0">
                    <a:solidFill>
                      <a:srgbClr val="0083AC"/>
                    </a:solidFill>
                  </a:rPr>
                  <a:t> of pure local public goods both government-supplied (</a:t>
                </a:r>
                <a14:m>
                  <m:oMath xmlns:m="http://schemas.openxmlformats.org/officeDocument/2006/math">
                    <m:r>
                      <a:rPr lang="en-NZ" sz="2200" i="1">
                        <a:solidFill>
                          <a:srgbClr val="0083AC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NZ" sz="2200" dirty="0">
                    <a:solidFill>
                      <a:srgbClr val="0083AC"/>
                    </a:solidFill>
                  </a:rPr>
                  <a:t>) and exogenous (</a:t>
                </a:r>
                <a14:m>
                  <m:oMath xmlns:m="http://schemas.openxmlformats.org/officeDocument/2006/math">
                    <m:r>
                      <a:rPr lang="en-NZ" sz="2200" i="1">
                        <a:solidFill>
                          <a:srgbClr val="0083AC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NZ" sz="2200" dirty="0">
                    <a:solidFill>
                      <a:srgbClr val="0083AC"/>
                    </a:solidFill>
                  </a:rPr>
                  <a:t>) and city wage premium (</a:t>
                </a:r>
                <a14:m>
                  <m:oMath xmlns:m="http://schemas.openxmlformats.org/officeDocument/2006/math">
                    <m:r>
                      <a:rPr lang="en-NZ" sz="2200" i="1" dirty="0" smtClean="0">
                        <a:solidFill>
                          <a:srgbClr val="0083AC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NZ" sz="2200" dirty="0">
                    <a:solidFill>
                      <a:srgbClr val="0083AC"/>
                    </a:solidFill>
                  </a:rPr>
                  <a:t>) in a city with flexible population, </a:t>
                </a:r>
                <a:r>
                  <a:rPr lang="en-NZ" sz="2200" i="1" dirty="0">
                    <a:solidFill>
                      <a:srgbClr val="0083AC"/>
                    </a:solidFill>
                  </a:rPr>
                  <a:t>less</a:t>
                </a:r>
                <a:r>
                  <a:rPr lang="en-NZ" sz="2200" dirty="0">
                    <a:solidFill>
                      <a:srgbClr val="0083AC"/>
                    </a:solidFill>
                  </a:rPr>
                  <a:t> </a:t>
                </a:r>
                <a:r>
                  <a:rPr lang="en-NZ" sz="2200" i="1" dirty="0">
                    <a:solidFill>
                      <a:srgbClr val="0083AC"/>
                    </a:solidFill>
                  </a:rPr>
                  <a:t>the</a:t>
                </a:r>
                <a:r>
                  <a:rPr lang="en-NZ" sz="2200" dirty="0">
                    <a:solidFill>
                      <a:srgbClr val="0083AC"/>
                    </a:solidFill>
                  </a:rPr>
                  <a:t> </a:t>
                </a:r>
                <a:r>
                  <a:rPr lang="en-NZ" sz="2200" i="1" dirty="0">
                    <a:solidFill>
                      <a:srgbClr val="0083AC"/>
                    </a:solidFill>
                  </a:rPr>
                  <a:t>cost</a:t>
                </a:r>
                <a:r>
                  <a:rPr lang="en-NZ" sz="2200" dirty="0">
                    <a:solidFill>
                      <a:srgbClr val="0083AC"/>
                    </a:solidFill>
                  </a:rPr>
                  <a:t> of government supply (</a:t>
                </a:r>
                <a14:m>
                  <m:oMath xmlns:m="http://schemas.openxmlformats.org/officeDocument/2006/math">
                    <m:r>
                      <a:rPr lang="en-NZ" sz="2200" b="0" i="1" smtClean="0">
                        <a:solidFill>
                          <a:srgbClr val="0083AC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NZ" sz="2200" dirty="0">
                    <a:solidFill>
                      <a:srgbClr val="0083AC"/>
                    </a:solidFill>
                  </a:rPr>
                  <a:t>) when funded from a local land tax with a balanced budget</a:t>
                </a:r>
                <a:endParaRPr lang="en-NZ" sz="2800" dirty="0"/>
              </a:p>
              <a:p>
                <a:pPr lvl="1"/>
                <a:endParaRPr lang="en-NZ" sz="2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CF9E54-83BC-47F2-A094-1D9FDE277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r="-331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483F55A-23D5-48E7-B6AE-F328A4F7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Deriving a HGT for the open 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A9132-B86D-42A8-8A97-CADB00F1E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7D700-4ACF-4409-B5B0-ECEAF0771217}" type="slidenum">
              <a:rPr lang="en-NZ" smtClean="0"/>
              <a:pPr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7065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67041D-4D0C-4BEA-9D68-DB05234B7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More scale economies increase DLR</a:t>
            </a:r>
          </a:p>
          <a:p>
            <a:pPr lvl="1"/>
            <a:r>
              <a:rPr lang="en-NZ" dirty="0"/>
              <a:t>Increase infrastructure capacity, public goods, productivity, and housing supply</a:t>
            </a:r>
          </a:p>
          <a:p>
            <a:r>
              <a:rPr lang="en-NZ" dirty="0"/>
              <a:t>Diseconomies of scale decrease DLR</a:t>
            </a:r>
          </a:p>
          <a:p>
            <a:pPr lvl="1"/>
            <a:r>
              <a:rPr lang="en-NZ" dirty="0"/>
              <a:t>Congestion and crowding reduce city benefits and DLR</a:t>
            </a:r>
          </a:p>
          <a:p>
            <a:r>
              <a:rPr lang="en-NZ" dirty="0"/>
              <a:t>Better local government performance increases DLR</a:t>
            </a:r>
          </a:p>
          <a:p>
            <a:pPr lvl="1"/>
            <a:r>
              <a:rPr lang="en-NZ" dirty="0"/>
              <a:t>Increased efficiency in public good provision, optimal expenditure, optimal regulation of amenity and externalities, pro-growth zoning policy, pro-growth infrastructure planning and supply</a:t>
            </a:r>
          </a:p>
          <a:p>
            <a:r>
              <a:rPr lang="en-NZ" dirty="0"/>
              <a:t>Can define municipal local governments to be vehicles to maximise DLR</a:t>
            </a:r>
          </a:p>
          <a:p>
            <a:r>
              <a:rPr lang="en-NZ" dirty="0"/>
              <a:t>Can update cost-benefit analysis (CBA) for local infrastructure and planning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92D99-E825-40B8-ABED-FF7AD9E9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Insights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8CA98-E1AC-4FD6-AC19-72D934244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7D700-4ACF-4409-B5B0-ECEAF0771217}" type="slidenum">
              <a:rPr lang="en-NZ" smtClean="0"/>
              <a:pPr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7291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E6EBAF-A90C-431D-98B6-A50D6E168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Assumes cities are numerous and no one city affects national prices, utility</a:t>
            </a:r>
          </a:p>
          <a:p>
            <a:r>
              <a:rPr lang="en-NZ" dirty="0"/>
              <a:t>Will not hold if extractive land rents increase much faster than people can relocate (people are </a:t>
            </a:r>
            <a:r>
              <a:rPr lang="en-NZ" i="1" dirty="0"/>
              <a:t>priced out vs priced in</a:t>
            </a:r>
            <a:r>
              <a:rPr lang="en-NZ" dirty="0"/>
              <a:t>)</a:t>
            </a:r>
          </a:p>
          <a:p>
            <a:r>
              <a:rPr lang="en-NZ" dirty="0"/>
              <a:t>It is not a theory of the absolute value/utility of cities, transport etc</a:t>
            </a:r>
          </a:p>
          <a:p>
            <a:pPr lvl="1"/>
            <a:r>
              <a:rPr lang="en-NZ" dirty="0"/>
              <a:t>So A&amp;S 1981’s quote about the ambiguity of land rents and transport is relevant for universal transport cost changes (such as technological revolutions) that don’t cause people to relocate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749014-14A2-4454-9897-9FD56828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Some limitations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9F248-AC08-4FC5-AA07-DEB2364F3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7D700-4ACF-4409-B5B0-ECEAF0771217}" type="slidenum">
              <a:rPr lang="en-NZ" smtClean="0"/>
              <a:pPr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98960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871328-D3F0-4F81-8F3D-97E6F04A1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Release a paper this year</a:t>
            </a:r>
          </a:p>
          <a:p>
            <a:r>
              <a:rPr lang="en-NZ" dirty="0"/>
              <a:t>Develop general open-city model of uncompetitive urban land markets</a:t>
            </a:r>
          </a:p>
          <a:p>
            <a:r>
              <a:rPr lang="en-NZ" dirty="0"/>
              <a:t>Inform reforms of CBA and funding and financing practices for urban infrastructure and development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dirty="0"/>
              <a:t>ENDS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E90CF0-CA2D-4CCF-8591-D4242971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2A564-E5D9-444A-9694-FC3565C1C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7D700-4ACF-4409-B5B0-ECEAF0771217}" type="slidenum">
              <a:rPr lang="en-NZ" smtClean="0"/>
              <a:pPr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1131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5BC42-BF48-4F2E-8976-F4FB7ED5B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3200" dirty="0"/>
              <a:t>Result: New Henry George Theorem:</a:t>
            </a:r>
          </a:p>
          <a:p>
            <a:pPr lvl="1"/>
            <a:r>
              <a:rPr lang="en-NZ" sz="2400" dirty="0"/>
              <a:t>New: Differential land rents equal the </a:t>
            </a:r>
            <a:r>
              <a:rPr lang="en-NZ" sz="2400" i="1" dirty="0"/>
              <a:t>value</a:t>
            </a:r>
            <a:r>
              <a:rPr lang="en-NZ" sz="2400" dirty="0"/>
              <a:t> of local public goods and wage premiums </a:t>
            </a:r>
            <a:r>
              <a:rPr lang="en-NZ" sz="2400" i="1" dirty="0"/>
              <a:t>less</a:t>
            </a:r>
            <a:r>
              <a:rPr lang="en-NZ" sz="2400" dirty="0"/>
              <a:t> local government expenditure</a:t>
            </a:r>
          </a:p>
          <a:p>
            <a:pPr lvl="1"/>
            <a:r>
              <a:rPr lang="en-NZ" sz="2400" dirty="0"/>
              <a:t>Old: Differential land rents equal the </a:t>
            </a:r>
            <a:r>
              <a:rPr lang="en-NZ" sz="2400" i="1" dirty="0"/>
              <a:t>cost</a:t>
            </a:r>
            <a:r>
              <a:rPr lang="en-NZ" sz="2400" dirty="0"/>
              <a:t> of local public goods</a:t>
            </a:r>
          </a:p>
          <a:p>
            <a:r>
              <a:rPr lang="en-NZ" sz="3200" dirty="0"/>
              <a:t>Use to redesign urban institutions to create virtuous cycles </a:t>
            </a:r>
          </a:p>
          <a:p>
            <a:pPr lvl="1"/>
            <a:r>
              <a:rPr lang="en-NZ" sz="2600" dirty="0"/>
              <a:t>Discovery/appraisal, funding, finance, incentives etc</a:t>
            </a:r>
          </a:p>
          <a:p>
            <a:r>
              <a:rPr lang="en-NZ" sz="3200" dirty="0"/>
              <a:t>Key to reconciling with </a:t>
            </a:r>
            <a:r>
              <a:rPr lang="en-NZ" sz="3200" i="1" dirty="0"/>
              <a:t>competitive urban land markets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1670F2-85FC-4B74-B7B8-03AA4859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400" dirty="0"/>
              <a:t>The benefits of cities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F57D-28C2-4A00-A2F7-A07327C9E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7D700-4ACF-4409-B5B0-ECEAF0771217}" type="slidenum">
              <a:rPr lang="en-NZ" smtClean="0"/>
              <a:pPr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2357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Traditional city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204419" y="6592267"/>
            <a:ext cx="1411581" cy="365125"/>
          </a:xfrm>
        </p:spPr>
        <p:txBody>
          <a:bodyPr/>
          <a:lstStyle/>
          <a:p>
            <a:fld id="{C2D7D700-4ACF-4409-B5B0-ECEAF0771217}" type="slidenum">
              <a:rPr lang="en-NZ" smtClean="0"/>
              <a:pPr/>
              <a:t>3</a:t>
            </a:fld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3" y="1282455"/>
            <a:ext cx="11646843" cy="49092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FA28DC-7DF3-45E5-9C1C-ED4F341D0FF6}"/>
              </a:ext>
            </a:extLst>
          </p:cNvPr>
          <p:cNvSpPr/>
          <p:nvPr/>
        </p:nvSpPr>
        <p:spPr bwMode="auto">
          <a:xfrm>
            <a:off x="1775519" y="4538527"/>
            <a:ext cx="5040557" cy="1068439"/>
          </a:xfrm>
          <a:prstGeom prst="rect">
            <a:avLst/>
          </a:prstGeom>
          <a:solidFill>
            <a:srgbClr val="00B050">
              <a:alpha val="4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A127BA-46F8-4F45-A795-AEE6CC23E261}"/>
              </a:ext>
            </a:extLst>
          </p:cNvPr>
          <p:cNvSpPr txBox="1"/>
          <p:nvPr/>
        </p:nvSpPr>
        <p:spPr>
          <a:xfrm>
            <a:off x="8668555" y="2565566"/>
            <a:ext cx="307172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NZ" b="1" dirty="0">
                <a:solidFill>
                  <a:srgbClr val="0083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Differential land rents (DLR)</a:t>
            </a:r>
            <a:endParaRPr lang="en-NZ" sz="2400" b="1" dirty="0">
              <a:solidFill>
                <a:srgbClr val="0083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34AB7-CC1A-4992-A1E2-D554662D53A0}"/>
              </a:ext>
            </a:extLst>
          </p:cNvPr>
          <p:cNvSpPr txBox="1"/>
          <p:nvPr/>
        </p:nvSpPr>
        <p:spPr>
          <a:xfrm>
            <a:off x="8184910" y="6068407"/>
            <a:ext cx="3167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 rents</a:t>
            </a:r>
          </a:p>
          <a:p>
            <a:r>
              <a:rPr lang="en-NZ" sz="1200" i="1" dirty="0">
                <a:latin typeface="Calibri" panose="020F0502020204030204" pitchFamily="34" charset="0"/>
                <a:cs typeface="Calibri" panose="020F0502020204030204" pitchFamily="34" charset="0"/>
              </a:rPr>
              <a:t>(Rents based on the willingness to pay from the best forgone non-urban opportunity)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3D2BBF-3A31-4B62-95D3-EABD50B9094A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>
            <a:off x="6816076" y="5072747"/>
            <a:ext cx="1368834" cy="136499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839DBB-0766-4CB4-9F53-950CD502E8A5}"/>
              </a:ext>
            </a:extLst>
          </p:cNvPr>
          <p:cNvGrpSpPr/>
          <p:nvPr/>
        </p:nvGrpSpPr>
        <p:grpSpPr>
          <a:xfrm>
            <a:off x="4024313" y="5572377"/>
            <a:ext cx="998767" cy="1238729"/>
            <a:chOff x="6013268" y="5157192"/>
            <a:chExt cx="998767" cy="1238729"/>
          </a:xfrm>
        </p:grpSpPr>
        <p:sp>
          <p:nvSpPr>
            <p:cNvPr id="17" name="Arrow: Curved Left 16">
              <a:extLst>
                <a:ext uri="{FF2B5EF4-FFF2-40B4-BE49-F238E27FC236}">
                  <a16:creationId xmlns:a16="http://schemas.microsoft.com/office/drawing/2014/main" id="{ED3A9BF2-872F-4C5F-BE67-DC17FA51B04E}"/>
                </a:ext>
              </a:extLst>
            </p:cNvPr>
            <p:cNvSpPr/>
            <p:nvPr/>
          </p:nvSpPr>
          <p:spPr bwMode="auto">
            <a:xfrm rot="10800000">
              <a:off x="6013268" y="5697097"/>
              <a:ext cx="216024" cy="389134"/>
            </a:xfrm>
            <a:prstGeom prst="curvedLef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FAF9A11-1456-4943-89A9-65E796757867}"/>
                </a:ext>
              </a:extLst>
            </p:cNvPr>
            <p:cNvGrpSpPr/>
            <p:nvPr/>
          </p:nvGrpSpPr>
          <p:grpSpPr>
            <a:xfrm>
              <a:off x="6288669" y="5157192"/>
              <a:ext cx="723366" cy="1238729"/>
              <a:chOff x="6288669" y="5157192"/>
              <a:chExt cx="723366" cy="1238729"/>
            </a:xfrm>
          </p:grpSpPr>
          <p:sp>
            <p:nvSpPr>
              <p:cNvPr id="16" name="Arrow: Curved Left 15">
                <a:extLst>
                  <a:ext uri="{FF2B5EF4-FFF2-40B4-BE49-F238E27FC236}">
                    <a16:creationId xmlns:a16="http://schemas.microsoft.com/office/drawing/2014/main" id="{3C799FCD-2A8F-4509-825C-73F2CB8E8B90}"/>
                  </a:ext>
                </a:extLst>
              </p:cNvPr>
              <p:cNvSpPr/>
              <p:nvPr/>
            </p:nvSpPr>
            <p:spPr bwMode="auto">
              <a:xfrm>
                <a:off x="6337304" y="5708488"/>
                <a:ext cx="216024" cy="389134"/>
              </a:xfrm>
              <a:prstGeom prst="curvedLeft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N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759EF9C-AA4D-4AB1-9567-AB63A082D27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88669" y="5157192"/>
                <a:ext cx="0" cy="1039636"/>
              </a:xfrm>
              <a:prstGeom prst="line">
                <a:avLst/>
              </a:prstGeom>
              <a:ln w="9525" cap="flat" cmpd="sng" algn="ctr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04A427-9004-4C22-ABC6-80E73C23C635}"/>
                  </a:ext>
                </a:extLst>
              </p:cNvPr>
              <p:cNvSpPr txBox="1"/>
              <p:nvPr/>
            </p:nvSpPr>
            <p:spPr>
              <a:xfrm>
                <a:off x="6291960" y="6088144"/>
                <a:ext cx="720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400" dirty="0"/>
                  <a:t>360</a:t>
                </a:r>
                <a:r>
                  <a:rPr lang="en-NZ" sz="1400" baseline="30000" dirty="0"/>
                  <a:t>o</a:t>
                </a:r>
                <a:endParaRPr lang="en-NZ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77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Uncompetitive urban land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7D700-4ACF-4409-B5B0-ECEAF0771217}" type="slidenum">
              <a:rPr lang="en-NZ" smtClean="0"/>
              <a:pPr/>
              <a:t>4</a:t>
            </a:fld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4"/>
          <a:stretch/>
        </p:blipFill>
        <p:spPr bwMode="auto">
          <a:xfrm>
            <a:off x="118697" y="1412776"/>
            <a:ext cx="11722021" cy="43681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591944" y="6015503"/>
            <a:ext cx="638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rgbClr val="C00000"/>
                </a:solidFill>
              </a:rPr>
              <a:t>“Uncompetitive” not because of monopoly, but because contestable economic rents are being sustained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50A145-E1BC-4161-B1E5-3FE6C52A90D3}"/>
              </a:ext>
            </a:extLst>
          </p:cNvPr>
          <p:cNvSpPr/>
          <p:nvPr/>
        </p:nvSpPr>
        <p:spPr bwMode="auto">
          <a:xfrm>
            <a:off x="3693003" y="5175891"/>
            <a:ext cx="2258981" cy="341341"/>
          </a:xfrm>
          <a:prstGeom prst="rect">
            <a:avLst/>
          </a:prstGeom>
          <a:solidFill>
            <a:srgbClr val="00B050">
              <a:alpha val="4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433AC-6819-4BD9-A2C9-0DF2FDDEC143}"/>
              </a:ext>
            </a:extLst>
          </p:cNvPr>
          <p:cNvSpPr txBox="1"/>
          <p:nvPr/>
        </p:nvSpPr>
        <p:spPr>
          <a:xfrm>
            <a:off x="8041120" y="5355856"/>
            <a:ext cx="32403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 rents</a:t>
            </a:r>
          </a:p>
          <a:p>
            <a:r>
              <a:rPr lang="en-NZ" sz="1100" i="1" dirty="0">
                <a:latin typeface="Calibri" panose="020F0502020204030204" pitchFamily="34" charset="0"/>
                <a:cs typeface="Calibri" panose="020F0502020204030204" pitchFamily="34" charset="0"/>
              </a:rPr>
              <a:t>(Rents based on the willingness to pay from the best forgone non-urban opportunity)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8DE877-21D4-4488-BFF5-680D2A67A12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 bwMode="auto">
          <a:xfrm>
            <a:off x="5951984" y="5346562"/>
            <a:ext cx="2089136" cy="34784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BD7745-55AF-4BD3-B70A-FEBE76D68000}"/>
              </a:ext>
            </a:extLst>
          </p:cNvPr>
          <p:cNvSpPr txBox="1"/>
          <p:nvPr/>
        </p:nvSpPr>
        <p:spPr>
          <a:xfrm>
            <a:off x="8157152" y="1916832"/>
            <a:ext cx="3683566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NZ" sz="2000" b="1" dirty="0">
                <a:solidFill>
                  <a:srgbClr val="0083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Differential land rents (DLR)</a:t>
            </a:r>
            <a:endParaRPr lang="en-NZ" sz="2800" b="1" dirty="0">
              <a:solidFill>
                <a:srgbClr val="0083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79DE71-56D3-4F4C-98BC-92B43BF33DDB}"/>
              </a:ext>
            </a:extLst>
          </p:cNvPr>
          <p:cNvSpPr txBox="1"/>
          <p:nvPr/>
        </p:nvSpPr>
        <p:spPr>
          <a:xfrm>
            <a:off x="8157152" y="4293096"/>
            <a:ext cx="368356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N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Extractive land rents (ELR)</a:t>
            </a:r>
            <a:endParaRPr lang="en-NZ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914C3984-1774-467E-99AA-18B52CC630CC}"/>
              </a:ext>
            </a:extLst>
          </p:cNvPr>
          <p:cNvSpPr/>
          <p:nvPr/>
        </p:nvSpPr>
        <p:spPr bwMode="auto">
          <a:xfrm>
            <a:off x="4887947" y="5603915"/>
            <a:ext cx="216024" cy="389134"/>
          </a:xfrm>
          <a:prstGeom prst="curved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8576A459-8710-43DA-A190-33A3375AA983}"/>
              </a:ext>
            </a:extLst>
          </p:cNvPr>
          <p:cNvSpPr/>
          <p:nvPr/>
        </p:nvSpPr>
        <p:spPr bwMode="auto">
          <a:xfrm rot="10800000">
            <a:off x="4563911" y="5592524"/>
            <a:ext cx="216024" cy="389134"/>
          </a:xfrm>
          <a:prstGeom prst="curved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91A7A-87D4-493A-BB90-34E7CD57B256}"/>
              </a:ext>
            </a:extLst>
          </p:cNvPr>
          <p:cNvCxnSpPr>
            <a:cxnSpLocks/>
          </p:cNvCxnSpPr>
          <p:nvPr/>
        </p:nvCxnSpPr>
        <p:spPr bwMode="auto">
          <a:xfrm>
            <a:off x="4839312" y="5517232"/>
            <a:ext cx="0" cy="575023"/>
          </a:xfrm>
          <a:prstGeom prst="line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8CEE247-9359-46F9-A25D-FAF16B688F8C}"/>
              </a:ext>
            </a:extLst>
          </p:cNvPr>
          <p:cNvSpPr txBox="1"/>
          <p:nvPr/>
        </p:nvSpPr>
        <p:spPr>
          <a:xfrm>
            <a:off x="4842603" y="5983571"/>
            <a:ext cx="720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360</a:t>
            </a:r>
            <a:r>
              <a:rPr lang="en-NZ" sz="1400" baseline="30000" dirty="0"/>
              <a:t>o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24766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FC16-D417-45AF-8B56-518BA3CB7A26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NZ" dirty="0"/>
              <a:t>Arnott &amp; Stiglitz 1979 and 1981</a:t>
            </a:r>
            <a:br>
              <a:rPr lang="en-NZ" dirty="0"/>
            </a:br>
            <a:br>
              <a:rPr lang="en-NZ" dirty="0"/>
            </a:br>
            <a:r>
              <a:rPr lang="en-NZ" dirty="0"/>
              <a:t>These underpin modern land tax, urban economics &amp; policy, urban transport appraisal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12590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855D1-C31F-4BCA-8155-74615EC4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00" y="1484784"/>
                <a:ext cx="11280640" cy="4788000"/>
              </a:xfrm>
            </p:spPr>
            <p:txBody>
              <a:bodyPr/>
              <a:lstStyle/>
              <a:p>
                <a:r>
                  <a:rPr lang="en-NZ" sz="2800" dirty="0">
                    <a:solidFill>
                      <a:schemeClr val="tx1"/>
                    </a:solidFill>
                  </a:rPr>
                  <a:t>Utility maximising households</a:t>
                </a:r>
                <a:r>
                  <a:rPr lang="en-NZ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Z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NZ" sz="2000" dirty="0">
                    <a:solidFill>
                      <a:schemeClr val="tx1"/>
                    </a:solidFill>
                  </a:rPr>
                  <a:t>Individuals in a city are identical and have a utility function </a:t>
                </a:r>
                <a14:m>
                  <m:oMath xmlns:m="http://schemas.openxmlformats.org/officeDocument/2006/math"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Z" sz="2000" dirty="0">
                    <a:solidFill>
                      <a:schemeClr val="tx1"/>
                    </a:solidFill>
                  </a:rPr>
                  <a:t> for land consumption </a:t>
                </a:r>
                <a14:m>
                  <m:oMath xmlns:m="http://schemas.openxmlformats.org/officeDocument/2006/math">
                    <m:r>
                      <a:rPr lang="en-N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NZ" sz="2000" dirty="0">
                    <a:solidFill>
                      <a:schemeClr val="tx1"/>
                    </a:solidFill>
                  </a:rPr>
                  <a:t> in m</a:t>
                </a:r>
                <a:r>
                  <a:rPr lang="en-NZ" sz="20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NZ" sz="2000" dirty="0">
                    <a:solidFill>
                      <a:schemeClr val="tx1"/>
                    </a:solidFill>
                  </a:rPr>
                  <a:t>, consumption of general goods </a:t>
                </a:r>
                <a14:m>
                  <m:oMath xmlns:m="http://schemas.openxmlformats.org/officeDocument/2006/math"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NZ" sz="2000" dirty="0">
                    <a:solidFill>
                      <a:schemeClr val="tx1"/>
                    </a:solidFill>
                  </a:rPr>
                  <a:t>, and consumption of public good </a:t>
                </a:r>
                <a14:m>
                  <m:oMath xmlns:m="http://schemas.openxmlformats.org/officeDocument/2006/math"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𝑒𝐸</m:t>
                    </m:r>
                  </m:oMath>
                </a14:m>
                <a:r>
                  <a:rPr lang="en-NZ" sz="2000" dirty="0">
                    <a:solidFill>
                      <a:schemeClr val="tx1"/>
                    </a:solidFill>
                  </a:rPr>
                  <a:t>, where governments expend </a:t>
                </a:r>
                <a14:m>
                  <m:oMath xmlns:m="http://schemas.openxmlformats.org/officeDocument/2006/math"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NZ" sz="2000" dirty="0">
                    <a:solidFill>
                      <a:schemeClr val="tx1"/>
                    </a:solidFill>
                  </a:rPr>
                  <a:t> and have efficiency </a:t>
                </a:r>
                <a14:m>
                  <m:oMath xmlns:m="http://schemas.openxmlformats.org/officeDocument/2006/math"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NZ" sz="2000" dirty="0">
                    <a:solidFill>
                      <a:schemeClr val="tx1"/>
                    </a:solidFill>
                  </a:rPr>
                  <a:t> converting inputs to outputs</a:t>
                </a:r>
              </a:p>
              <a:p>
                <a:r>
                  <a:rPr lang="en-NZ" sz="2800" dirty="0">
                    <a:solidFill>
                      <a:schemeClr val="tx1"/>
                    </a:solidFill>
                  </a:rPr>
                  <a:t>Budget constrained </a:t>
                </a:r>
                <a14:m>
                  <m:oMath xmlns:m="http://schemas.openxmlformats.org/officeDocument/2006/math"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N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N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N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NZ" sz="2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NZ" sz="20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N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NZ" sz="2000" dirty="0">
                    <a:solidFill>
                      <a:schemeClr val="tx1"/>
                    </a:solidFill>
                  </a:rPr>
                  <a:t> is the m</a:t>
                </a:r>
                <a:r>
                  <a:rPr lang="en-NZ" sz="20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NZ" sz="2000" dirty="0">
                    <a:solidFill>
                      <a:schemeClr val="tx1"/>
                    </a:solidFill>
                  </a:rPr>
                  <a:t> price to rent land and </a:t>
                </a:r>
                <a14:m>
                  <m:oMath xmlns:m="http://schemas.openxmlformats.org/officeDocument/2006/math">
                    <m:r>
                      <a:rPr lang="en-NZ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NZ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NZ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NZ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Z" sz="2000" dirty="0">
                    <a:solidFill>
                      <a:schemeClr val="tx1"/>
                    </a:solidFill>
                  </a:rPr>
                  <a:t> the cost to travel at distance </a:t>
                </a:r>
                <a14:m>
                  <m:oMath xmlns:m="http://schemas.openxmlformats.org/officeDocument/2006/math">
                    <m:r>
                      <a:rPr lang="en-NZ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NZ" sz="2000" dirty="0">
                    <a:solidFill>
                      <a:schemeClr val="tx1"/>
                    </a:solidFill>
                  </a:rPr>
                  <a:t> from the city centre, and </a:t>
                </a:r>
                <a14:m>
                  <m:oMath xmlns:m="http://schemas.openxmlformats.org/officeDocument/2006/math">
                    <m:r>
                      <a:rPr lang="en-NZ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NZ" sz="2000" dirty="0">
                    <a:solidFill>
                      <a:schemeClr val="tx1"/>
                    </a:solidFill>
                  </a:rPr>
                  <a:t> is income</a:t>
                </a:r>
              </a:p>
              <a:p>
                <a:r>
                  <a:rPr lang="en-NZ" sz="2800" dirty="0">
                    <a:solidFill>
                      <a:schemeClr val="tx1"/>
                    </a:solidFill>
                  </a:rPr>
                  <a:t>Spatial, but planned city out of spatial equilibrium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NZ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𝜙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NZ" sz="2000" dirty="0">
                    <a:solidFill>
                      <a:schemeClr val="tx1"/>
                    </a:solidFill>
                  </a:rPr>
                  <a:t> is the shape of the city, which for a circular city </a:t>
                </a:r>
                <a14:m>
                  <m:oMath xmlns:m="http://schemas.openxmlformats.org/officeDocument/2006/math">
                    <m:r>
                      <a:rPr lang="en-N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𝜙</m:t>
                    </m:r>
                    <m:d>
                      <m:d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N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N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NZ" sz="2000" dirty="0">
                    <a:solidFill>
                      <a:schemeClr val="tx1"/>
                    </a:solidFill>
                  </a:rPr>
                  <a:t>, the circumference of ‘a ring’, &amp;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N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NZ" sz="2000" dirty="0">
                    <a:solidFill>
                      <a:schemeClr val="tx1"/>
                    </a:solidFill>
                  </a:rPr>
                  <a:t> is the distance to the urban fringe</a:t>
                </a:r>
              </a:p>
              <a:p>
                <a:pPr lvl="1"/>
                <a:r>
                  <a:rPr lang="en-NZ" sz="2200" dirty="0">
                    <a:solidFill>
                      <a:schemeClr val="tx1"/>
                    </a:solidFill>
                  </a:rPr>
                  <a:t>Social planner directs population size &amp; location</a:t>
                </a:r>
              </a:p>
              <a:p>
                <a:pPr marL="0" indent="0">
                  <a:buNone/>
                </a:pPr>
                <a:endParaRPr lang="en-NZ" sz="2800" dirty="0"/>
              </a:p>
              <a:p>
                <a:pPr marL="0" indent="0">
                  <a:buNone/>
                </a:pPr>
                <a:endParaRPr lang="en-NZ" sz="3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855D1-C31F-4BCA-8155-74615EC4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484784"/>
                <a:ext cx="11280640" cy="4788000"/>
              </a:xfrm>
              <a:blipFill>
                <a:blip r:embed="rId2"/>
                <a:stretch>
                  <a:fillRect l="-918" t="-127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506FD7A-B77C-4764-8D4C-AA25C715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Arnott and Stiglitz (1979) Main model set-up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0DD3F-23D6-4C95-8943-47E41E0BD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04419" y="6272784"/>
            <a:ext cx="1411581" cy="365125"/>
          </a:xfrm>
        </p:spPr>
        <p:txBody>
          <a:bodyPr/>
          <a:lstStyle/>
          <a:p>
            <a:fld id="{C2D7D700-4ACF-4409-B5B0-ECEAF0771217}" type="slidenum">
              <a:rPr lang="en-NZ" smtClean="0"/>
              <a:pPr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9283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855D1-C31F-4BCA-8155-74615EC4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00" y="1484784"/>
                <a:ext cx="11280640" cy="4788000"/>
              </a:xfrm>
            </p:spPr>
            <p:txBody>
              <a:bodyPr/>
              <a:lstStyle/>
              <a:p>
                <a:r>
                  <a:rPr lang="en-NZ" sz="3200" dirty="0"/>
                  <a:t>Derived a HGT, that </a:t>
                </a:r>
                <a14:m>
                  <m:oMath xmlns:m="http://schemas.openxmlformats.org/officeDocument/2006/math">
                    <m:r>
                      <a:rPr lang="en-NZ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𝐷𝐿𝑅</m:t>
                    </m:r>
                    <m:r>
                      <a:rPr lang="en-NZ" sz="3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NZ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NZ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𝑥𝑝𝑒𝑛𝑑𝑖𝑡𝑢𝑟𝑒</m:t>
                    </m:r>
                  </m:oMath>
                </a14:m>
                <a:endParaRPr lang="en-NZ" sz="3200" dirty="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NZ" sz="2400" dirty="0">
                    <a:solidFill>
                      <a:srgbClr val="0083AC"/>
                    </a:solidFill>
                  </a:rPr>
                  <a:t>The value of </a:t>
                </a:r>
                <a:r>
                  <a:rPr lang="en-NZ" sz="2400" i="1" dirty="0">
                    <a:solidFill>
                      <a:srgbClr val="0083AC"/>
                    </a:solidFill>
                  </a:rPr>
                  <a:t>differential land rents</a:t>
                </a:r>
                <a:r>
                  <a:rPr lang="en-NZ" sz="2400" dirty="0">
                    <a:solidFill>
                      <a:srgbClr val="0083AC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NZ" sz="2400" i="1" dirty="0" smtClean="0">
                        <a:solidFill>
                          <a:srgbClr val="0083AC"/>
                        </a:solidFill>
                        <a:latin typeface="Cambria Math" panose="02040503050406030204" pitchFamily="18" charset="0"/>
                      </a:rPr>
                      <m:t>𝐷𝐿𝑅</m:t>
                    </m:r>
                  </m:oMath>
                </a14:m>
                <a:r>
                  <a:rPr lang="en-NZ" sz="2400" dirty="0">
                    <a:solidFill>
                      <a:srgbClr val="0083AC"/>
                    </a:solidFill>
                  </a:rPr>
                  <a:t>) — the blue triangle — equals the </a:t>
                </a:r>
                <a:r>
                  <a:rPr lang="en-NZ" sz="2400" i="1" dirty="0">
                    <a:solidFill>
                      <a:srgbClr val="0083AC"/>
                    </a:solidFill>
                  </a:rPr>
                  <a:t>expenditure</a:t>
                </a:r>
                <a:r>
                  <a:rPr lang="en-NZ" sz="2400" dirty="0">
                    <a:solidFill>
                      <a:srgbClr val="0083AC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NZ" sz="2400" i="1" dirty="0" smtClean="0">
                        <a:solidFill>
                          <a:srgbClr val="0083AC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NZ" sz="2400" dirty="0">
                    <a:solidFill>
                      <a:srgbClr val="0083AC"/>
                    </a:solidFill>
                  </a:rPr>
                  <a:t>) on a pure local public good in a city of </a:t>
                </a:r>
                <a:r>
                  <a:rPr lang="en-NZ" sz="2400" i="1" dirty="0">
                    <a:solidFill>
                      <a:srgbClr val="0083AC"/>
                    </a:solidFill>
                  </a:rPr>
                  <a:t>optimal population size</a:t>
                </a:r>
              </a:p>
              <a:p>
                <a:pPr lvl="1"/>
                <a:endParaRPr lang="en-NZ" sz="2400" i="1" dirty="0">
                  <a:solidFill>
                    <a:srgbClr val="0083AC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NZ" sz="2800" dirty="0">
                    <a:solidFill>
                      <a:srgbClr val="FF0000"/>
                    </a:solidFill>
                  </a:rPr>
                  <a:t>The problem is, DLR not a function of public good consumption </a:t>
                </a:r>
                <a14:m>
                  <m:oMath xmlns:m="http://schemas.openxmlformats.org/officeDocument/2006/math">
                    <m:r>
                      <a:rPr lang="en-NZ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NZ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NZ" sz="2800" dirty="0">
                    <a:solidFill>
                      <a:srgbClr val="FF0000"/>
                    </a:solidFill>
                  </a:rPr>
                  <a:t> What if efficiency was zero, so all expenditure is wasted? Surely DLR would shrink as people left?</a:t>
                </a:r>
              </a:p>
              <a:p>
                <a:endParaRPr lang="en-NZ" sz="3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1"/>
                <a:endParaRPr lang="en-NZ" sz="1200" dirty="0"/>
              </a:p>
              <a:p>
                <a:pPr marL="0" indent="0">
                  <a:buNone/>
                </a:pPr>
                <a:endParaRPr lang="en-NZ" sz="3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855D1-C31F-4BCA-8155-74615EC4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484784"/>
                <a:ext cx="11280640" cy="4788000"/>
              </a:xfrm>
              <a:blipFill>
                <a:blip r:embed="rId2"/>
                <a:stretch>
                  <a:fillRect l="-1189" t="-152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506FD7A-B77C-4764-8D4C-AA25C715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Arnott and Stiglitz (1979) Henry George Theorem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0DD3F-23D6-4C95-8943-47E41E0BD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04419" y="6272784"/>
            <a:ext cx="1411581" cy="365125"/>
          </a:xfrm>
        </p:spPr>
        <p:txBody>
          <a:bodyPr/>
          <a:lstStyle/>
          <a:p>
            <a:fld id="{C2D7D700-4ACF-4409-B5B0-ECEAF0771217}" type="slidenum">
              <a:rPr lang="en-NZ" smtClean="0"/>
              <a:pPr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5799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5855D1-C31F-4BCA-8155-74615EC4B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484784"/>
            <a:ext cx="11280640" cy="4788000"/>
          </a:xfrm>
        </p:spPr>
        <p:txBody>
          <a:bodyPr/>
          <a:lstStyle/>
          <a:p>
            <a:r>
              <a:rPr lang="en-NZ" sz="2800" dirty="0"/>
              <a:t>In a </a:t>
            </a:r>
            <a:r>
              <a:rPr lang="en-NZ" sz="2800" b="1" dirty="0"/>
              <a:t>closed</a:t>
            </a:r>
            <a:r>
              <a:rPr lang="en-NZ" sz="2800" dirty="0"/>
              <a:t> (fixed-population) city</a:t>
            </a:r>
          </a:p>
          <a:p>
            <a:endParaRPr lang="en-NZ" sz="2800" dirty="0"/>
          </a:p>
          <a:p>
            <a:pPr marL="0" indent="0" algn="ctr">
              <a:buNone/>
            </a:pPr>
            <a:r>
              <a:rPr lang="en-NZ" sz="2800" b="0" i="1" u="none" strike="noStrike" baseline="0" dirty="0">
                <a:latin typeface="Times New Roman" panose="02020603050405020304" pitchFamily="18" charset="0"/>
              </a:rPr>
              <a:t>“Since aggregate land rents may, in general, rise, remain the same, or fall in response to a transport improvement, </a:t>
            </a:r>
            <a:r>
              <a:rPr lang="en-NZ" sz="2800" b="1" i="1" u="none" strike="noStrike" baseline="0" dirty="0">
                <a:latin typeface="Times New Roman" panose="02020603050405020304" pitchFamily="18" charset="0"/>
              </a:rPr>
              <a:t>the induced change in aggregate land rents by itself is</a:t>
            </a:r>
            <a:r>
              <a:rPr lang="en-NZ" sz="2800" b="0" i="1" u="none" strike="noStrike" baseline="0" dirty="0">
                <a:latin typeface="Times New Roman" panose="02020603050405020304" pitchFamily="18" charset="0"/>
              </a:rPr>
              <a:t>, except under conditions very unlikely to be satisfied, </a:t>
            </a:r>
            <a:r>
              <a:rPr lang="en-NZ" sz="2800" b="1" i="1" u="none" strike="noStrike" baseline="0" dirty="0">
                <a:latin typeface="Times New Roman" panose="02020603050405020304" pitchFamily="18" charset="0"/>
              </a:rPr>
              <a:t>an incorrect measure of benefits from the transport improvement</a:t>
            </a:r>
            <a:r>
              <a:rPr lang="en-NZ" sz="2800" b="0" i="1" u="none" strike="noStrike" baseline="0" dirty="0">
                <a:latin typeface="Times New Roman" panose="02020603050405020304" pitchFamily="18" charset="0"/>
              </a:rPr>
              <a:t>”</a:t>
            </a:r>
          </a:p>
          <a:p>
            <a:pPr algn="l"/>
            <a:endParaRPr lang="en-NZ" sz="1600" dirty="0"/>
          </a:p>
          <a:p>
            <a:pPr algn="l"/>
            <a:r>
              <a:rPr lang="en-NZ" sz="2800" dirty="0"/>
              <a:t>But in an </a:t>
            </a:r>
            <a:r>
              <a:rPr lang="en-NZ" sz="2800" b="1" dirty="0"/>
              <a:t>open</a:t>
            </a:r>
            <a:r>
              <a:rPr lang="en-NZ" sz="2800" dirty="0"/>
              <a:t> city model we can use the HGT. We will show there is a relationship between land rents and social benefits</a:t>
            </a:r>
          </a:p>
          <a:p>
            <a:pPr lvl="1"/>
            <a:endParaRPr lang="en-N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06FD7A-B77C-4764-8D4C-AA25C715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Arnott and Stiglitz (1981) ‘Rents &amp; transport costs’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0DD3F-23D6-4C95-8943-47E41E0BD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04419" y="6272784"/>
            <a:ext cx="1411581" cy="365125"/>
          </a:xfrm>
        </p:spPr>
        <p:txBody>
          <a:bodyPr/>
          <a:lstStyle/>
          <a:p>
            <a:fld id="{C2D7D700-4ACF-4409-B5B0-ECEAF0771217}" type="slidenum">
              <a:rPr lang="en-NZ" smtClean="0"/>
              <a:pPr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3171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CF9E54-83BC-47F2-A094-1D9FDE277C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00" y="1556792"/>
                <a:ext cx="11040000" cy="4788000"/>
              </a:xfrm>
            </p:spPr>
            <p:txBody>
              <a:bodyPr/>
              <a:lstStyle/>
              <a:p>
                <a:r>
                  <a:rPr lang="en-NZ" dirty="0"/>
                  <a:t>Stopped short of deriving a HGT for the open city</a:t>
                </a:r>
              </a:p>
              <a:p>
                <a:r>
                  <a:rPr lang="en-NZ" dirty="0"/>
                  <a:t>Indirect utility function in cross-city spatial equilibrium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d>
                        <m:dPr>
                          <m:ctrlPr>
                            <a:rPr lang="en-NZ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N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N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ctrlPr>
                                <a:rPr lang="en-N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N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en-N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NZ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NZ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𝐼</m:t>
                          </m:r>
                          <m:r>
                            <a:rPr lang="en-NZ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NZ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N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N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NZ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NZ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  <m:r>
                            <a:rPr lang="en-NZ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N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N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NZ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</m:oMath>
                  </m:oMathPara>
                </a14:m>
                <a:endParaRPr lang="en-NZ" sz="2800" dirty="0"/>
              </a:p>
              <a:p>
                <a:r>
                  <a:rPr lang="en-NZ" dirty="0"/>
                  <a:t>Local government supplies public goods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NZ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𝑒𝐸</m:t>
                    </m:r>
                  </m:oMath>
                </a14:m>
                <a:r>
                  <a:rPr lang="en-NZ" sz="2000" dirty="0"/>
                  <a:t>, output equals efficiency times expenditure</a:t>
                </a:r>
                <a:endParaRPr lang="en-NZ" sz="1600" dirty="0"/>
              </a:p>
              <a:p>
                <a:pPr lvl="1"/>
                <a:r>
                  <a:rPr lang="en-NZ" sz="2000" dirty="0"/>
                  <a:t>They tax land with budget constraint: </a:t>
                </a:r>
                <a14:m>
                  <m:oMath xmlns:m="http://schemas.openxmlformats.org/officeDocument/2006/math">
                    <m:r>
                      <a:rPr lang="en-NZ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𝜏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𝐷𝐿𝑅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</m:oMath>
                </a14:m>
                <a:endParaRPr lang="en-NZ" sz="2000" dirty="0"/>
              </a:p>
              <a:p>
                <a:r>
                  <a:rPr lang="en-NZ" dirty="0"/>
                  <a:t>Their result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𝜕</m:t>
                          </m:r>
                          <m:r>
                            <a:rPr lang="en-N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𝐷𝐿𝑅</m:t>
                          </m:r>
                        </m:num>
                        <m:den>
                          <m:r>
                            <a:rPr lang="en-N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𝜕</m:t>
                          </m:r>
                          <m:r>
                            <a:rPr lang="en-NZ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den>
                      </m:f>
                      <m:r>
                        <a:rPr lang="en-NZ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NZ" sz="2800" i="1">
                          <a:latin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limLoc m:val="subSup"/>
                          <m:ctrlPr>
                            <a:rPr lang="en-NZ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NZ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N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NZ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sup>
                        <m:e>
                          <m:f>
                            <m:fPr>
                              <m:ctrlPr>
                                <a:rPr lang="en-N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NZ" sz="28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NZ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NZ" sz="2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NZ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NZ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NZ" dirty="0"/>
              </a:p>
              <a:p>
                <a:pPr lvl="1"/>
                <a:r>
                  <a:rPr lang="en-NZ" sz="2000" dirty="0"/>
                  <a:t>More efficiency increases DLR in proportion to expenditure and value. Population and tax rates adjust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CF9E54-83BC-47F2-A094-1D9FDE277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556792"/>
                <a:ext cx="11040000" cy="4788000"/>
              </a:xfrm>
              <a:blipFill>
                <a:blip r:embed="rId2"/>
                <a:stretch>
                  <a:fillRect l="-717" t="-763" r="-55" b="-966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483F55A-23D5-48E7-B6AE-F328A4F7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Arnott &amp; Stiglitz 1979, open city &amp; fiscal packages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A9132-B86D-42A8-8A97-CADB00F1E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7D700-4ACF-4409-B5B0-ECEAF0771217}" type="slidenum">
              <a:rPr lang="en-NZ" smtClean="0"/>
              <a:pPr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4102929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-Title&amp;Content">
  <a:themeElements>
    <a:clrScheme name="Tsy core palette">
      <a:dk1>
        <a:srgbClr val="000000"/>
      </a:dk1>
      <a:lt1>
        <a:srgbClr val="FFFFFF"/>
      </a:lt1>
      <a:dk2>
        <a:srgbClr val="00205B"/>
      </a:dk2>
      <a:lt2>
        <a:srgbClr val="EEECE1"/>
      </a:lt2>
      <a:accent1>
        <a:srgbClr val="0083AC"/>
      </a:accent1>
      <a:accent2>
        <a:srgbClr val="00BCE2"/>
      </a:accent2>
      <a:accent3>
        <a:srgbClr val="67A854"/>
      </a:accent3>
      <a:accent4>
        <a:srgbClr val="BCD651"/>
      </a:accent4>
      <a:accent5>
        <a:srgbClr val="F1A42D"/>
      </a:accent5>
      <a:accent6>
        <a:srgbClr val="EF966C"/>
      </a:accent6>
      <a:hlink>
        <a:srgbClr val="7F7F7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A56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easury Presentation-widescreen.potx" id="{71EDFC3E-F887-4740-B2EC-D8C0A092C176}" vid="{5BBA3672-EF53-4A09-BA7C-7F3132DF2A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 I M A N A G E ! 4 6 6 6 6 4 2 . 1 < / d o c u m e n t i d >  
     < s e n d e r i d > P A R K E R C < / s e n d e r i d >  
     < s e n d e r e m a i l > C h r i s . P a r k e r @ t r e a s u r y . g o v t . n z < / s e n d e r e m a i l >  
     < l a s t m o d i f i e d > 2 0 2 2 - 0 7 - 0 4 T 1 2 : 5 3 : 0 9 . 0 0 0 0 0 0 0 + 1 2 : 0 0 < / l a s t m o d i f i e d >  
     < d a t a b a s e > I M A N A G E 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emplate>Treasury Presentation-widescreen</Template>
  <TotalTime>10623</TotalTime>
  <Words>990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Master-Title&amp;Content</vt:lpstr>
      <vt:lpstr>A new Henry George Theorem for NZ’s urban policy needs </vt:lpstr>
      <vt:lpstr>The benefits of cities</vt:lpstr>
      <vt:lpstr>Traditional city model</vt:lpstr>
      <vt:lpstr>Uncompetitive urban land markets</vt:lpstr>
      <vt:lpstr>Arnott &amp; Stiglitz 1979 and 1981  These underpin modern land tax, urban economics &amp; policy, urban transport appraisal</vt:lpstr>
      <vt:lpstr>Arnott and Stiglitz (1979) Main model set-up</vt:lpstr>
      <vt:lpstr>Arnott and Stiglitz (1979) Henry George Theorem </vt:lpstr>
      <vt:lpstr>Arnott and Stiglitz (1981) ‘Rents &amp; transport costs’</vt:lpstr>
      <vt:lpstr>Arnott &amp; Stiglitz 1979, open city &amp; fiscal packages</vt:lpstr>
      <vt:lpstr>Adaption of Arnott &amp; Stiglitz 1979</vt:lpstr>
      <vt:lpstr>Deriving a HGT for the open city</vt:lpstr>
      <vt:lpstr>Deriving a HGT for the open city</vt:lpstr>
      <vt:lpstr>Insights</vt:lpstr>
      <vt:lpstr>Some limitations</vt:lpstr>
      <vt:lpstr>Next steps</vt:lpstr>
    </vt:vector>
  </TitlesOfParts>
  <Company>Central Agencies Shared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land markets group paper on infrastructure</dc:title>
  <dc:creator>Chris Parker [TSY]</dc:creator>
  <cp:lastModifiedBy>Chris Parker [TSY]</cp:lastModifiedBy>
  <cp:revision>240</cp:revision>
  <cp:lastPrinted>2017-10-29T20:47:20Z</cp:lastPrinted>
  <dcterms:created xsi:type="dcterms:W3CDTF">2021-11-21T21:00:48Z</dcterms:created>
  <dcterms:modified xsi:type="dcterms:W3CDTF">2022-07-04T00:53:09Z</dcterms:modified>
</cp:coreProperties>
</file>